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32" r:id="rId5"/>
  </p:sldMasterIdLst>
  <p:sldIdLst>
    <p:sldId id="270" r:id="rId6"/>
    <p:sldId id="29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76" r:id="rId16"/>
    <p:sldId id="277" r:id="rId17"/>
    <p:sldId id="259" r:id="rId18"/>
    <p:sldId id="284" r:id="rId19"/>
    <p:sldId id="294" r:id="rId20"/>
    <p:sldId id="268" r:id="rId21"/>
    <p:sldId id="269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4660"/>
  </p:normalViewPr>
  <p:slideViewPr>
    <p:cSldViewPr>
      <p:cViewPr>
        <p:scale>
          <a:sx n="100" d="100"/>
          <a:sy n="100" d="100"/>
        </p:scale>
        <p:origin x="-630" y="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CCC4-EFC0-4CFD-895D-688868E52B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78BF-C6A2-48BE-9FD0-9E03DFB44DA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3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6292-344F-4C11-890D-0543EE05E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28C3-9C06-4141-A2B1-41565D22043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3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4ABC-43C2-4559-8F85-F3A91E1AB69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A6C2-76F5-4913-AF1A-7EA1CB218C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0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CCC4-EFC0-4CFD-895D-688868E52B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78BF-C6A2-48BE-9FD0-9E03DFB44DA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CD4A-E093-440A-9DAD-8BF694B5AF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CB93-6731-438B-8B8B-25A27C10414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4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3ABB-1095-412D-9F0A-053D9B3BB4A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0E5-6DEC-4CE9-9801-5008864022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4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91E-D477-4577-A114-9FC310E8F58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5766-0DC2-4F4D-ACB1-19EF933D6C3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0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0259-69C4-4045-922C-B8C3242BF62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2D2D-9350-4EFA-A0EA-89CD1E2CFBB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44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F47-228C-49BF-B579-4D604B27A5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62FD-2299-4709-90DC-A6ECE39054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03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C89-87AD-4655-A87B-947DCE589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4E34-30F5-4357-8BF6-9EAC5975EA2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34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DC43-367E-4D49-87CE-A286DB5F4C8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183-B2AC-424C-848F-D39D977D5A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CD4A-E093-440A-9DAD-8BF694B5AF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CB93-6731-438B-8B8B-25A27C10414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19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90BF-5B49-442F-9D83-FD046A9B453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C2B-09C8-4C1D-8309-93AA0730AA9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6292-344F-4C11-890D-0543EE05E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28C3-9C06-4141-A2B1-41565D22043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9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4ABC-43C2-4559-8F85-F3A91E1AB69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A6C2-76F5-4913-AF1A-7EA1CB218C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89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CCC4-EFC0-4CFD-895D-688868E52B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78BF-C6A2-48BE-9FD0-9E03DFB44DA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63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CD4A-E093-440A-9DAD-8BF694B5AF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CB93-6731-438B-8B8B-25A27C10414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67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3ABB-1095-412D-9F0A-053D9B3BB4A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0E5-6DEC-4CE9-9801-5008864022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00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91E-D477-4577-A114-9FC310E8F58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5766-0DC2-4F4D-ACB1-19EF933D6C3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88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0259-69C4-4045-922C-B8C3242BF62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2D2D-9350-4EFA-A0EA-89CD1E2CFBB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3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F47-228C-49BF-B579-4D604B27A5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62FD-2299-4709-90DC-A6ECE39054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C89-87AD-4655-A87B-947DCE589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4E34-30F5-4357-8BF6-9EAC5975EA2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2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3ABB-1095-412D-9F0A-053D9B3BB4A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0E5-6DEC-4CE9-9801-5008864022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DC43-367E-4D49-87CE-A286DB5F4C8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183-B2AC-424C-848F-D39D977D5A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8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90BF-5B49-442F-9D83-FD046A9B453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C2B-09C8-4C1D-8309-93AA0730AA9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0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6292-344F-4C11-890D-0543EE05E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28C3-9C06-4141-A2B1-41565D22043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1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4ABC-43C2-4559-8F85-F3A91E1AB69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A6C2-76F5-4913-AF1A-7EA1CB218C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93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CCC4-EFC0-4CFD-895D-688868E52B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78BF-C6A2-48BE-9FD0-9E03DFB44DA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41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CD4A-E093-440A-9DAD-8BF694B5AF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CB93-6731-438B-8B8B-25A27C10414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78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3ABB-1095-412D-9F0A-053D9B3BB4A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0E5-6DEC-4CE9-9801-5008864022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9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91E-D477-4577-A114-9FC310E8F58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5766-0DC2-4F4D-ACB1-19EF933D6C3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9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0259-69C4-4045-922C-B8C3242BF62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2D2D-9350-4EFA-A0EA-89CD1E2CFBB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49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F47-228C-49BF-B579-4D604B27A5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62FD-2299-4709-90DC-A6ECE39054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9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91E-D477-4577-A114-9FC310E8F58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5766-0DC2-4F4D-ACB1-19EF933D6C3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C89-87AD-4655-A87B-947DCE589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4E34-30F5-4357-8BF6-9EAC5975EA2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70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DC43-367E-4D49-87CE-A286DB5F4C8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183-B2AC-424C-848F-D39D977D5A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90BF-5B49-442F-9D83-FD046A9B453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C2B-09C8-4C1D-8309-93AA0730AA9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31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6292-344F-4C11-890D-0543EE05E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28C3-9C06-4141-A2B1-41565D22043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632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4ABC-43C2-4559-8F85-F3A91E1AB69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A6C2-76F5-4913-AF1A-7EA1CB218C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3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CCC4-EFC0-4CFD-895D-688868E52B0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78BF-C6A2-48BE-9FD0-9E03DFB44DA4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81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CD4A-E093-440A-9DAD-8BF694B5AF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CB93-6731-438B-8B8B-25A27C10414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58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3ABB-1095-412D-9F0A-053D9B3BB4A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F0E5-6DEC-4CE9-9801-5008864022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76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B891E-D477-4577-A114-9FC310E8F583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5766-0DC2-4F4D-ACB1-19EF933D6C3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111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0259-69C4-4045-922C-B8C3242BF62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2D2D-9350-4EFA-A0EA-89CD1E2CFBB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0259-69C4-4045-922C-B8C3242BF62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A2D2D-9350-4EFA-A0EA-89CD1E2CFBB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90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F47-228C-49BF-B579-4D604B27A5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62FD-2299-4709-90DC-A6ECE39054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54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C89-87AD-4655-A87B-947DCE589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4E34-30F5-4357-8BF6-9EAC5975EA2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380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DC43-367E-4D49-87CE-A286DB5F4C8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183-B2AC-424C-848F-D39D977D5A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74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90BF-5B49-442F-9D83-FD046A9B453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C2B-09C8-4C1D-8309-93AA0730AA9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29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6292-344F-4C11-890D-0543EE05EEB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28C3-9C06-4141-A2B1-41565D22043D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3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44ABC-43C2-4559-8F85-F3A91E1AB698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A6C2-76F5-4913-AF1A-7EA1CB218C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1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EF47-228C-49BF-B579-4D604B27A5E5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F62FD-2299-4709-90DC-A6ECE3905495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2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5C89-87AD-4655-A87B-947DCE589B47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4E34-30F5-4357-8BF6-9EAC5975EA2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7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CDC43-367E-4D49-87CE-A286DB5F4C81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183-B2AC-424C-848F-D39D977D5A5E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90BF-5B49-442F-9D83-FD046A9B4536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23C2B-09C8-4C1D-8309-93AA0730AA9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7800F-854E-44A8-B750-9E622C0E2F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C165D-F931-4563-A93D-41C4423388D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7800F-854E-44A8-B750-9E622C0E2F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C165D-F931-4563-A93D-41C4423388D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9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7800F-854E-44A8-B750-9E622C0E2F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C165D-F931-4563-A93D-41C4423388D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6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7800F-854E-44A8-B750-9E622C0E2F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C165D-F931-4563-A93D-41C4423388D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1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B7800F-854E-44A8-B750-9E622C0E2F12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5C165D-F931-4563-A93D-41C4423388D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9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hokra68@gmail.com" TargetMode="Externa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thomas.kramer.mediation@gmail.com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630616" cy="4032448"/>
          </a:xfrm>
        </p:spPr>
        <p:txBody>
          <a:bodyPr/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>
                <a:latin typeface="Arial" pitchFamily="34" charset="0"/>
                <a:cs typeface="Arial" pitchFamily="34" charset="0"/>
              </a:rPr>
            </a:br>
            <a:r>
              <a:rPr lang="de-DE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b="1" dirty="0" smtClean="0">
                <a:latin typeface="Arial" pitchFamily="34" charset="0"/>
                <a:cs typeface="Arial" pitchFamily="34" charset="0"/>
              </a:rPr>
            </a:br>
            <a: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MEDIATION</a:t>
            </a:r>
            <a:b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und</a:t>
            </a:r>
            <a:b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 KONFLIKTMANAGEMENT</a:t>
            </a:r>
            <a:b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/>
            </a:r>
            <a:b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Türöffner und Stolpersteine</a:t>
            </a:r>
            <a: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/>
            </a:r>
            <a:b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--‐</a:t>
            </a:r>
            <a: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/>
            </a:r>
            <a:b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/>
            </a:r>
            <a:b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1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Beobachtungen und Austausch</a:t>
            </a:r>
            <a:br>
              <a:rPr lang="de-DE" sz="1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1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von und mit</a:t>
            </a:r>
            <a:br>
              <a:rPr lang="de-DE" sz="1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</a:br>
            <a:r>
              <a:rPr lang="de-DE" sz="1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marktgestaltenden Organisationen unterschiedlicher</a:t>
            </a:r>
            <a:r>
              <a:rPr lang="de-DE" sz="1800" b="1" i="1" dirty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 </a:t>
            </a:r>
            <a:r>
              <a:rPr lang="de-DE" sz="1800" b="1" i="1" dirty="0" smtClean="0">
                <a:solidFill>
                  <a:schemeClr val="tx2">
                    <a:lumMod val="75000"/>
                  </a:schemeClr>
                </a:solidFill>
                <a:latin typeface="Californian FB" pitchFamily="18" charset="0"/>
                <a:cs typeface="Lucida Sans Unicode" pitchFamily="34" charset="0"/>
              </a:rPr>
              <a:t>Branchen</a:t>
            </a:r>
            <a: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de-DE" sz="2800" b="1" i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de-DE" sz="2800" b="1" i="1" dirty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de-DE" sz="2800" dirty="0">
                <a:latin typeface="Arial" pitchFamily="34" charset="0"/>
                <a:cs typeface="Arial" pitchFamily="34" charset="0"/>
              </a:rPr>
              <a:t/>
            </a:r>
            <a:br>
              <a:rPr lang="de-DE" sz="2800" dirty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3995936" cy="1412776"/>
          </a:xfrm>
        </p:spPr>
        <p:txBody>
          <a:bodyPr/>
          <a:lstStyle/>
          <a:p>
            <a:pPr algn="l"/>
            <a:endParaRPr lang="de-DE" sz="20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l"/>
            <a:r>
              <a:rPr lang="de-DE" sz="1000" b="1" dirty="0" smtClean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Thomas </a:t>
            </a:r>
            <a: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Kramer</a:t>
            </a:r>
            <a:b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</a:br>
            <a:r>
              <a:rPr lang="de-DE" sz="1000" b="1" dirty="0" smtClean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MBA (Univ.), </a:t>
            </a:r>
            <a: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Wirtschaftsmediator (IHK</a:t>
            </a:r>
            <a:r>
              <a:rPr lang="de-DE" sz="1000" b="1" dirty="0" smtClean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)</a:t>
            </a:r>
          </a:p>
          <a:p>
            <a:pPr algn="l"/>
            <a:r>
              <a:rPr lang="de-DE" sz="1000" b="1" dirty="0" smtClean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KVMO Konfliktmanagement Verhandlungsführung Mediation </a:t>
            </a:r>
            <a:r>
              <a:rPr lang="de-DE" sz="1000" b="1" dirty="0" err="1" smtClean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Ombud</a:t>
            </a:r>
            <a: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/>
            </a:r>
            <a:b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</a:br>
            <a:r>
              <a:rPr lang="de-DE" sz="1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rbel" pitchFamily="34" charset="0"/>
                <a:ea typeface="+mj-ea"/>
                <a:cs typeface="+mj-cs"/>
                <a:hlinkClick r:id="rId2"/>
              </a:rPr>
              <a:t>thomas.kramer.mediation@gmail.com</a:t>
            </a:r>
            <a: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/>
            </a:r>
            <a:b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</a:br>
            <a:r>
              <a:rPr lang="de-DE" sz="1000" b="1" dirty="0">
                <a:solidFill>
                  <a:prstClr val="black"/>
                </a:solidFill>
                <a:latin typeface="Corbel" pitchFamily="34" charset="0"/>
                <a:ea typeface="+mj-ea"/>
                <a:cs typeface="+mj-cs"/>
              </a:rPr>
              <a:t>mobil: 0163-1836555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150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solidFill>
                  <a:schemeClr val="accent3">
                    <a:lumMod val="50000"/>
                  </a:schemeClr>
                </a:solidFill>
              </a:rPr>
              <a:t>„…griffig, handhabbar und (fast) rund.“</a:t>
            </a:r>
            <a:endParaRPr lang="de-DE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31397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Klippen der Kommunikation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Gedacht ist noch nicht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gesagt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Gesagt </a:t>
            </a: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 noch nicht 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gehört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Gehört ist noch nicht 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zugehört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Zugehört ist noch nicht 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verstanden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Verstanden ist noch nicht 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einverstanden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Einverstanden ist noch nicht 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angewandt</a:t>
            </a:r>
            <a:endParaRPr lang="de-DE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Angewandt ist noch nicht 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beibehalten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Beibehalten ist noch nicht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reflektiert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Reflektiert ist noch nicht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supervidiert</a:t>
            </a:r>
            <a:endParaRPr lang="de-DE" sz="1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Supervidiert</a:t>
            </a: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ist noch nicht 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weitergedacht</a:t>
            </a:r>
          </a:p>
          <a:p>
            <a:pPr marL="0" lvl="0" indent="0" algn="ctr">
              <a:lnSpc>
                <a:spcPct val="80000"/>
              </a:lnSpc>
              <a:buNone/>
            </a:pPr>
            <a:r>
              <a:rPr lang="de-DE" sz="16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Weitergedacht ist noch nicht…</a:t>
            </a:r>
          </a:p>
          <a:p>
            <a:pPr marL="0" lvl="0" indent="0" algn="ctr">
              <a:lnSpc>
                <a:spcPct val="80000"/>
              </a:lnSpc>
              <a:buNone/>
            </a:pPr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21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1" r="391"/>
          <a:stretch>
            <a:fillRect/>
          </a:stretch>
        </p:blipFill>
        <p:spPr>
          <a:xfrm>
            <a:off x="2051720" y="1340768"/>
            <a:ext cx="5472608" cy="5256584"/>
          </a:xfrm>
        </p:spPr>
      </p:pic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75656" y="260648"/>
            <a:ext cx="6552332" cy="108011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de-DE" sz="1800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„Im höchst seltenen Fall eines Konflikts haben unsere hauseigenen Mechanismen noch immer gut funktioniert!“</a:t>
            </a:r>
          </a:p>
        </p:txBody>
      </p:sp>
    </p:spTree>
    <p:extLst>
      <p:ext uri="{BB962C8B-B14F-4D97-AF65-F5344CB8AC3E}">
        <p14:creationId xmlns:p14="http://schemas.microsoft.com/office/powerpoint/2010/main" val="1394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584275"/>
          </a:xfrm>
        </p:spPr>
        <p:txBody>
          <a:bodyPr>
            <a:normAutofit fontScale="90000"/>
          </a:bodyPr>
          <a:lstStyle/>
          <a:p>
            <a:r>
              <a:rPr lang="de-DE" sz="3600" i="1" dirty="0">
                <a:solidFill>
                  <a:schemeClr val="tx2">
                    <a:lumMod val="75000"/>
                  </a:schemeClr>
                </a:solidFill>
              </a:rPr>
              <a:t>Die Haltung gegenüber einer </a:t>
            </a:r>
            <a:r>
              <a:rPr lang="de-DE" sz="3600" i="1" dirty="0" smtClean="0">
                <a:solidFill>
                  <a:schemeClr val="tx2">
                    <a:lumMod val="75000"/>
                  </a:schemeClr>
                </a:solidFill>
              </a:rPr>
              <a:t>Haltung</a:t>
            </a:r>
            <a:br>
              <a:rPr lang="de-DE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6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700" i="1" dirty="0" smtClean="0">
                <a:solidFill>
                  <a:schemeClr val="accent3">
                    <a:lumMod val="50000"/>
                  </a:schemeClr>
                </a:solidFill>
              </a:rPr>
              <a:t>„Mediation? – </a:t>
            </a:r>
            <a:r>
              <a:rPr lang="de-DE" sz="2700" i="1" dirty="0" err="1" smtClean="0">
                <a:solidFill>
                  <a:schemeClr val="accent3">
                    <a:lumMod val="50000"/>
                  </a:schemeClr>
                </a:solidFill>
              </a:rPr>
              <a:t>mhmm</a:t>
            </a:r>
            <a:r>
              <a:rPr lang="de-DE" sz="2700" i="1" dirty="0" smtClean="0">
                <a:solidFill>
                  <a:schemeClr val="accent3">
                    <a:lumMod val="50000"/>
                  </a:schemeClr>
                </a:solidFill>
              </a:rPr>
              <a:t>, das nennen wir bei uns nicht so…“</a:t>
            </a:r>
            <a:br>
              <a:rPr lang="de-DE" sz="27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3600" i="1" dirty="0" smtClean="0"/>
              <a:t>	</a:t>
            </a:r>
            <a:br>
              <a:rPr lang="de-DE" sz="3600" i="1" dirty="0" smtClean="0"/>
            </a:br>
            <a:endParaRPr lang="de-DE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386" name="Inhaltsplatzhalt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7240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 ist nicht entscheidend, was Du sagst, sondern </a:t>
            </a:r>
          </a:p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gehört wird,</a:t>
            </a:r>
          </a:p>
          <a:p>
            <a:pPr algn="ctr">
              <a:buFont typeface="Arial" charset="0"/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 ist nicht entscheidend, was Du zeigst, sondern </a:t>
            </a:r>
          </a:p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gesehen wird,</a:t>
            </a:r>
          </a:p>
          <a:p>
            <a:pPr algn="ctr">
              <a:buFont typeface="Arial" charset="0"/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 ist nicht entscheidend, was Du meinst, sondern </a:t>
            </a:r>
          </a:p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was verstanden wird:</a:t>
            </a:r>
          </a:p>
          <a:p>
            <a:pPr algn="ctr">
              <a:buFont typeface="Arial" charset="0"/>
              <a:buNone/>
            </a:pP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None/>
            </a:pPr>
            <a:r>
              <a:rPr lang="de-DE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Wahrnehmung ist die Realität</a:t>
            </a:r>
            <a:r>
              <a:rPr lang="de-DE" sz="18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de-DE" sz="18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de-DE" sz="18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ctr"/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1213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4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/>
          <a:lstStyle/>
          <a:p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7 Ziele</a:t>
            </a:r>
            <a:b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4000" dirty="0" smtClean="0">
                <a:solidFill>
                  <a:srgbClr val="000000"/>
                </a:solidFill>
              </a:rPr>
              <a:t/>
            </a:r>
            <a:br>
              <a:rPr lang="de-DE" sz="4000" dirty="0" smtClean="0">
                <a:solidFill>
                  <a:srgbClr val="000000"/>
                </a:solidFill>
              </a:rPr>
            </a:br>
            <a:endParaRPr lang="de-DE" sz="2800" dirty="0" smtClean="0"/>
          </a:p>
        </p:txBody>
      </p:sp>
      <p:pic>
        <p:nvPicPr>
          <p:cNvPr id="18434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2708919"/>
            <a:ext cx="2088232" cy="2304257"/>
          </a:xfrm>
        </p:spPr>
      </p:pic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>
          <a:xfrm>
            <a:off x="2555776" y="1124744"/>
            <a:ext cx="6131024" cy="5040560"/>
          </a:xfrm>
        </p:spPr>
        <p:txBody>
          <a:bodyPr/>
          <a:lstStyle/>
          <a:p>
            <a:pPr marL="0" indent="0">
              <a:buNone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Konstruktiv mit Unterschieden umgehen</a:t>
            </a:r>
          </a:p>
          <a:p>
            <a:pPr>
              <a:lnSpc>
                <a:spcPct val="2000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Integrativ statt distributiv verhandeln</a:t>
            </a:r>
          </a:p>
          <a:p>
            <a:pPr>
              <a:lnSpc>
                <a:spcPct val="2000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Konflikte als Chancen für bessere Ansätze begreifen</a:t>
            </a:r>
          </a:p>
          <a:p>
            <a:pPr>
              <a:lnSpc>
                <a:spcPct val="2000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Auch auf schwierige Situationen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mediativ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einwirken</a:t>
            </a:r>
          </a:p>
          <a:p>
            <a:pPr>
              <a:lnSpc>
                <a:spcPct val="2000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Kosten-Nutzen-Vergleiche objektivieren</a:t>
            </a:r>
          </a:p>
          <a:p>
            <a:pPr>
              <a:lnSpc>
                <a:spcPct val="200000"/>
              </a:lnSpc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Ergebnisoffenheit mit Unternehmensziel verknüpfen</a:t>
            </a:r>
          </a:p>
          <a:p>
            <a:pPr>
              <a:lnSpc>
                <a:spcPct val="200000"/>
              </a:lnSpc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uch selbst herbeigeführte Ergebnisse traditioneller Konfliktbearbeitung kritisch reflektieren</a:t>
            </a:r>
          </a:p>
          <a:p>
            <a:pPr marL="0" indent="0">
              <a:lnSpc>
                <a:spcPct val="200000"/>
              </a:lnSpc>
              <a:buNone/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32048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7 Wege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/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Werte, Bedürfnisse, Interessen und Ziele erspüren und benennen.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mind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better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think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Win-Win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eigene Lösung, Zukunft und Vertraulichkeit sind greifbar. Ersparnisversprechen angreifbar!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Ursachen zunehmender Konflikte beleuchten: z.B. Innovation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, Wandel,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Komplexität, Flexibilisierung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von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Arbeitszeit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, Verteilung von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Ressourcen!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Diskrepanz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der Erwartungshaltungen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klären!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/>
          <a:lstStyle/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Kooperative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Professionalisierung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über gemeinsame Standards weiter ausbauen und etablieren!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Langfristige Wirkung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konkreter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Interventionstechniken kritisch untersuchen,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um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Erfolgschancen Betroffener wie interner und externer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Serviceleister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wie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Ombudspersonen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Mediatoren, </a:t>
            </a:r>
            <a:r>
              <a:rPr lang="de-DE" sz="1800" dirty="0" err="1" smtClean="0">
                <a:latin typeface="Arial" pitchFamily="34" charset="0"/>
                <a:cs typeface="Arial" pitchFamily="34" charset="0"/>
              </a:rPr>
              <a:t>Coaches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, Berater und Betriebs-/Personalräte zu maximieren!</a:t>
            </a: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1800" dirty="0" smtClean="0">
                <a:latin typeface="Arial" pitchFamily="34" charset="0"/>
                <a:cs typeface="Arial" pitchFamily="34" charset="0"/>
              </a:rPr>
              <a:t>Erfolg ist Grad und Art der Zielerreichung!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endParaRPr lang="de-DE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Mediationsvereinbarungen</a:t>
            </a:r>
            <a:b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800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de-DE" sz="2000" i="1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de-DE" sz="2000" i="1" dirty="0" smtClean="0">
                <a:solidFill>
                  <a:schemeClr val="accent3">
                    <a:lumMod val="50000"/>
                  </a:schemeClr>
                </a:solidFill>
              </a:rPr>
              <a:t>indend</a:t>
            </a:r>
            <a:r>
              <a:rPr lang="de-DE" sz="2000" i="1" dirty="0">
                <a:solidFill>
                  <a:schemeClr val="accent3">
                    <a:lumMod val="50000"/>
                  </a:schemeClr>
                </a:solidFill>
              </a:rPr>
              <a:t>?</a:t>
            </a:r>
            <a:r>
              <a:rPr lang="de-DE" sz="2000" i="1" dirty="0" smtClean="0">
                <a:solidFill>
                  <a:schemeClr val="accent3">
                    <a:lumMod val="50000"/>
                  </a:schemeClr>
                </a:solidFill>
              </a:rPr>
              <a:t> Vollstreckbar? Nachhaltig wirkend?“</a:t>
            </a:r>
            <a:endParaRPr lang="de-DE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Thomas\Pictures\1213_Mediation\Abschlussvereinbaru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3740909"/>
            <a:ext cx="7772400" cy="3140968"/>
          </a:xfrm>
        </p:spPr>
        <p:txBody>
          <a:bodyPr/>
          <a:lstStyle/>
          <a:p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>
                <a:solidFill>
                  <a:schemeClr val="accent3">
                    <a:lumMod val="50000"/>
                  </a:schemeClr>
                </a:solidFill>
              </a:rPr>
              <a:t>Herzlichen Dank </a:t>
            </a:r>
            <a:r>
              <a:rPr lang="de-DE" sz="2800" dirty="0" err="1" smtClean="0">
                <a:solidFill>
                  <a:schemeClr val="accent3">
                    <a:lumMod val="50000"/>
                  </a:schemeClr>
                </a:solidFill>
              </a:rPr>
              <a:t>fürS</a:t>
            </a:r>
            <a:r>
              <a:rPr lang="de-DE" sz="2800" dirty="0" smtClean="0">
                <a:solidFill>
                  <a:schemeClr val="accent3">
                    <a:lumMod val="50000"/>
                  </a:schemeClr>
                </a:solidFill>
              </a:rPr>
              <a:t> TEILNEHMEN!</a:t>
            </a:r>
            <a:br>
              <a:rPr lang="de-DE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1000" cap="none" dirty="0" smtClean="0">
                <a:latin typeface="Corbel" pitchFamily="34" charset="0"/>
              </a:rPr>
              <a:t>Thomas Kramer</a:t>
            </a:r>
            <a:br>
              <a:rPr lang="de-DE" sz="1000" cap="none" dirty="0" smtClean="0">
                <a:latin typeface="Corbel" pitchFamily="34" charset="0"/>
              </a:rPr>
            </a:br>
            <a:r>
              <a:rPr lang="de-DE" sz="1000" cap="none" dirty="0" smtClean="0">
                <a:latin typeface="Corbel" pitchFamily="34" charset="0"/>
              </a:rPr>
              <a:t>MBA (Univ.), Wirtschaftsmediator (IHK)</a:t>
            </a:r>
            <a:br>
              <a:rPr lang="de-DE" sz="1000" cap="none" dirty="0" smtClean="0">
                <a:latin typeface="Corbel" pitchFamily="34" charset="0"/>
              </a:rPr>
            </a:br>
            <a:r>
              <a:rPr lang="de-DE" sz="1000" cap="none" dirty="0" smtClean="0">
                <a:latin typeface="Corbel" pitchFamily="34" charset="0"/>
              </a:rPr>
              <a:t>KVMO Konfliktmanagement Verhandlungsführung Mediation </a:t>
            </a:r>
            <a:r>
              <a:rPr lang="de-DE" sz="1000" cap="none" dirty="0" err="1" smtClean="0">
                <a:latin typeface="Corbel" pitchFamily="34" charset="0"/>
              </a:rPr>
              <a:t>Ombud</a:t>
            </a:r>
            <a:r>
              <a:rPr lang="de-DE" sz="1000" cap="none" dirty="0" smtClean="0">
                <a:latin typeface="Corbel" pitchFamily="34" charset="0"/>
              </a:rPr>
              <a:t> </a:t>
            </a:r>
            <a:br>
              <a:rPr lang="de-DE" sz="1000" cap="none" dirty="0" smtClean="0">
                <a:latin typeface="Corbel" pitchFamily="34" charset="0"/>
              </a:rPr>
            </a:br>
            <a:r>
              <a:rPr lang="de-DE" sz="1000" cap="none" dirty="0" smtClean="0">
                <a:latin typeface="Corbel" pitchFamily="34" charset="0"/>
                <a:hlinkClick r:id="rId2"/>
              </a:rPr>
              <a:t>thomas.kramer.mediation@gmail.com</a:t>
            </a:r>
            <a:r>
              <a:rPr lang="de-DE" sz="1000" cap="none" dirty="0" smtClean="0">
                <a:latin typeface="Corbel" pitchFamily="34" charset="0"/>
              </a:rPr>
              <a:t/>
            </a:r>
            <a:br>
              <a:rPr lang="de-DE" sz="1000" cap="none" dirty="0" smtClean="0">
                <a:latin typeface="Corbel" pitchFamily="34" charset="0"/>
              </a:rPr>
            </a:br>
            <a:r>
              <a:rPr lang="de-DE" sz="1000" cap="none" dirty="0" smtClean="0">
                <a:latin typeface="Corbel" pitchFamily="34" charset="0"/>
              </a:rPr>
              <a:t>mobil: 0163-1836555</a:t>
            </a:r>
            <a:endParaRPr lang="de-DE" sz="1000" cap="none" dirty="0">
              <a:latin typeface="+mn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139952" y="836712"/>
            <a:ext cx="4354760" cy="631871"/>
          </a:xfrm>
        </p:spPr>
        <p:txBody>
          <a:bodyPr/>
          <a:lstStyle/>
          <a:p>
            <a:endParaRPr lang="de-DE" sz="2800" b="1" i="1" dirty="0">
              <a:solidFill>
                <a:schemeClr val="accent3">
                  <a:lumMod val="50000"/>
                </a:schemeClr>
              </a:solidFill>
              <a:latin typeface="Calibri Light" pitchFamily="34" charset="0"/>
            </a:endParaRPr>
          </a:p>
        </p:txBody>
      </p:sp>
      <p:pic>
        <p:nvPicPr>
          <p:cNvPr id="5" name="Bildplatzhalter 7"/>
          <p:cNvPicPr>
            <a:picLocks noGrp="1" noChangeAspect="1"/>
          </p:cNvPicPr>
          <p:nvPr/>
        </p:nvPicPr>
        <p:blipFill>
          <a:blip r:embed="rId3"/>
          <a:srcRect t="1405" b="1405"/>
          <a:stretch>
            <a:fillRect/>
          </a:stretch>
        </p:blipFill>
        <p:spPr bwMode="auto">
          <a:xfrm rot="426523">
            <a:off x="1568159" y="1568395"/>
            <a:ext cx="1758585" cy="234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24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0000"/>
          </a:bodyPr>
          <a:lstStyle/>
          <a:p>
            <a:pPr marL="342900" indent="-342900">
              <a:spcBef>
                <a:spcPct val="20000"/>
              </a:spcBef>
            </a:pPr>
            <a:r>
              <a:rPr lang="de-DE" sz="4900" dirty="0" smtClean="0">
                <a:solidFill>
                  <a:schemeClr val="tx2">
                    <a:lumMod val="75000"/>
                  </a:schemeClr>
                </a:solidFill>
              </a:rPr>
              <a:t>Tatsächliche </a:t>
            </a:r>
            <a:r>
              <a:rPr lang="de-DE" sz="4900" dirty="0">
                <a:solidFill>
                  <a:schemeClr val="tx2">
                    <a:lumMod val="75000"/>
                  </a:schemeClr>
                </a:solidFill>
              </a:rPr>
              <a:t>vs. </a:t>
            </a:r>
            <a:r>
              <a:rPr lang="de-DE" sz="4900" dirty="0" smtClean="0">
                <a:solidFill>
                  <a:schemeClr val="tx2">
                    <a:lumMod val="75000"/>
                  </a:schemeClr>
                </a:solidFill>
              </a:rPr>
              <a:t>vermutete Konfliktbearbeitung</a:t>
            </a:r>
            <a:r>
              <a:rPr lang="de-DE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2700" i="1" dirty="0" smtClean="0">
                <a:solidFill>
                  <a:schemeClr val="accent3">
                    <a:lumMod val="50000"/>
                  </a:schemeClr>
                </a:solidFill>
              </a:rPr>
              <a:t>„Konflikte? Haben wir zum Glück eigentlich kaum“</a:t>
            </a:r>
            <a:br>
              <a:rPr lang="de-DE" sz="27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27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DE" sz="27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de-DE" sz="27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00400"/>
          </a:xfrm>
        </p:spPr>
        <p:txBody>
          <a:bodyPr/>
          <a:lstStyle/>
          <a:p>
            <a:pPr marL="457200" lvl="1" indent="0"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Welchen Umgang in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meiner Organisation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kenne ich sicher und woher?</a:t>
            </a:r>
          </a:p>
          <a:p>
            <a:pPr marL="457200" lvl="1" indent="0">
              <a:buNone/>
            </a:pPr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Wie verhalten sich meine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Erwartungen,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Hoffnungen und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Ziele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dazu? </a:t>
            </a:r>
          </a:p>
          <a:p>
            <a:pPr marL="457200" lvl="1" indent="0">
              <a:buNone/>
            </a:pPr>
            <a:endParaRPr lang="de-DE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bearbeitet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wie Konflikte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innerhalb unserer Organisationsstruktur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	 </a:t>
            </a:r>
          </a:p>
          <a:p>
            <a:pPr marL="457200" lvl="1" indent="0">
              <a:buNone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Wo weichen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g</a:t>
            </a:r>
            <a:r>
              <a:rPr lang="de-DE" sz="1800" dirty="0" smtClean="0">
                <a:latin typeface="Arial" pitchFamily="34" charset="0"/>
                <a:cs typeface="Arial" pitchFamily="34" charset="0"/>
              </a:rPr>
              <a:t>ewollte und wahrgenommene Kultur dabei voneinander ab?</a:t>
            </a: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Von welchen Gestaltungswerkzeugen sehe ich langfristige Wirkungen?</a:t>
            </a:r>
          </a:p>
          <a:p>
            <a:pPr marL="457200" lvl="1" indent="0">
              <a:buNone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Unsere Erfolgsmessmethoden: welche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riterien existieren als Basis? 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			 </a:t>
            </a:r>
          </a:p>
          <a:p>
            <a:pPr marL="457200" lvl="1" indent="0">
              <a:buNone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Welche alternativen Lösungen kenne und wie bewerte ich diese?</a:t>
            </a:r>
            <a:r>
              <a:rPr lang="de-DE" sz="1800" dirty="0">
                <a:latin typeface="Arial" pitchFamily="34" charset="0"/>
                <a:cs typeface="Arial" pitchFamily="34" charset="0"/>
              </a:rPr>
              <a:t>		 </a:t>
            </a:r>
            <a:r>
              <a:rPr lang="de-DE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59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Stolpersteine 1-2-3-4-5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Menschen assoziieren „Konflikt“ häufig mit…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		„Management“ mit…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				„System“ mit…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Wir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reden bzw. hören von unglaublichen Kosteneinsparungen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de-DE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Wir unterschätzen oder ignorieren wertschöpferisches Potenzial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de-DE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Bedauernd vermuten wir Unvereinbarkeit mit der „Kultur des Hauses“</a:t>
            </a: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de-DE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Falsche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Erwartungshaltungen an Mediation bleiben </a:t>
            </a:r>
            <a:r>
              <a:rPr lang="de-DE" sz="1800" dirty="0" err="1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unangesprochen</a:t>
            </a:r>
            <a:endParaRPr lang="de-DE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de-DE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0" lvl="1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7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792088"/>
          </a:xfrm>
        </p:spPr>
        <p:txBody>
          <a:bodyPr/>
          <a:lstStyle/>
          <a:p>
            <a:r>
              <a:rPr lang="de-DE" dirty="0">
                <a:solidFill>
                  <a:srgbClr val="1F497D">
                    <a:lumMod val="75000"/>
                  </a:srgbClr>
                </a:solidFill>
              </a:rPr>
              <a:t>Stolpersteine </a:t>
            </a:r>
            <a:r>
              <a:rPr lang="de-DE" dirty="0" smtClean="0">
                <a:solidFill>
                  <a:srgbClr val="1F497D">
                    <a:lumMod val="75000"/>
                  </a:srgbClr>
                </a:solidFill>
              </a:rPr>
              <a:t>6-7-8-9-10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632848" cy="4752528"/>
          </a:xfrm>
        </p:spPr>
        <p:txBody>
          <a:bodyPr/>
          <a:lstStyle/>
          <a:p>
            <a:pPr lvl="1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Angst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vor Kollateralschäden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beim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Outen von Konflikten im eigenen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Stall: theoretisch unberechtigt, praktisch berechtigt</a:t>
            </a:r>
            <a:endParaRPr lang="de-DE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1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BATNA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: Flucht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und Wechsel als „ganz einfache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und geschmeidige“ Lösung für Einzelnen/Alle</a:t>
            </a:r>
          </a:p>
          <a:p>
            <a:pPr lvl="1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„Praktische Realitäten“ schlagen „wissenschaftlichen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Erkenntnis-kram“. Starres Festhalten wird zu Geradlinigkeit geadelt, Alternativen als theoretisch, weltfremd, weich oder anarchisch abgestempelt </a:t>
            </a:r>
          </a:p>
          <a:p>
            <a:pPr lvl="1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Wir legen Annahmen zugrunde, die wir lange nicht mehr oder nur in „schwachen Momenten“ hinterfragt haben</a:t>
            </a:r>
            <a:endParaRPr lang="de-DE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1" algn="l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Einem vagen Gefühl folgend, definieren wir unser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Tun solange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neu,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bis es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auch für uns selbst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achtsam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und empathisch klingt </a:t>
            </a:r>
            <a:endParaRPr lang="de-DE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96143"/>
          </a:xfrm>
        </p:spPr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Türöffner 1-2-3-4-5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403648" y="1844824"/>
            <a:ext cx="6400800" cy="4752528"/>
          </a:xfrm>
        </p:spPr>
        <p:txBody>
          <a:bodyPr/>
          <a:lstStyle/>
          <a:p>
            <a:pPr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Innenwirkung – Fokus auf die mögliche starke Säule für eine formulierte oder bereits entwickelte Unternehmenskultur!</a:t>
            </a:r>
          </a:p>
          <a:p>
            <a:pPr algn="l"/>
            <a:endParaRPr lang="de-DE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Innenwirkung –  Ansporn zur Authentizität und Loyalität!</a:t>
            </a:r>
          </a:p>
          <a:p>
            <a:pPr algn="l"/>
            <a:endParaRPr lang="de-DE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Außenwirkung - „War </a:t>
            </a:r>
            <a:r>
              <a:rPr lang="de-DE" sz="1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talents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 und Arbeitgeberranking!</a:t>
            </a:r>
          </a:p>
          <a:p>
            <a:pPr algn="l"/>
            <a:endParaRPr lang="de-DE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Außenwirkung – Kundenzufriedenheit und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indung!</a:t>
            </a:r>
          </a:p>
          <a:p>
            <a:pPr lvl="0" algn="l"/>
            <a:endParaRPr lang="de-DE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Sichtbar für alle – Maßstab der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Ernsthaftigkeit im Umgang mit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Werten, organisationseigenen Credo, Mission und Vision!</a:t>
            </a: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1556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de-DE" dirty="0" smtClean="0">
                <a:solidFill>
                  <a:srgbClr val="1F497D">
                    <a:lumMod val="75000"/>
                  </a:srgbClr>
                </a:solidFill>
              </a:rPr>
              <a:t>Türöffner 6-7-8-9-10</a:t>
            </a:r>
            <a:r>
              <a:rPr lang="de-DE" dirty="0">
                <a:solidFill>
                  <a:srgbClr val="1F497D">
                    <a:lumMod val="75000"/>
                  </a:srgbClr>
                </a:solidFill>
              </a:rPr>
              <a:t/>
            </a:r>
            <a:br>
              <a:rPr lang="de-DE" dirty="0">
                <a:solidFill>
                  <a:srgbClr val="1F497D">
                    <a:lumMod val="75000"/>
                  </a:srgbClr>
                </a:solidFill>
              </a:rPr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272808" cy="4536504"/>
          </a:xfrm>
        </p:spPr>
        <p:txBody>
          <a:bodyPr/>
          <a:lstStyle/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l"/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Einbindung aller Gruppen –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Kontrollorgane,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Geschäftsführung, BR/PR, Mitarbeiter, Kunden, Lieferanten,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Öffentlichkeit!</a:t>
            </a: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Fachpromotoren! Netzwerkpromotoren! Machtpromotoren!</a:t>
            </a: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Pilotprojekt in einer überschaubaren </a:t>
            </a:r>
            <a:r>
              <a:rPr lang="de-DE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inheit starten!</a:t>
            </a: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Definitionen klären, Unterschiedliche Ansätze und Methoden trennscharf zeichnen!</a:t>
            </a: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de-DE" sz="18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Griffigkeit in die Begriffe bringen und </a:t>
            </a:r>
            <a:r>
              <a:rPr lang="de-DE" sz="18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beim Erfassen helfen!</a:t>
            </a:r>
            <a:endParaRPr lang="de-DE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algn="l"/>
            <a:endParaRPr lang="de-DE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3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/>
          <a:lstStyle/>
          <a:p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600" i="1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de-DE" sz="2800" i="1" dirty="0" smtClean="0">
                <a:solidFill>
                  <a:schemeClr val="accent3">
                    <a:lumMod val="50000"/>
                  </a:schemeClr>
                </a:solidFill>
              </a:rPr>
              <a:t>Befasst, gedreht und gewendet“</a:t>
            </a:r>
            <a:br>
              <a:rPr lang="de-DE" sz="2800" i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de-DE" sz="28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0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22" y="2331493"/>
            <a:ext cx="4576156" cy="3063377"/>
          </a:xfrm>
        </p:spPr>
      </p:pic>
    </p:spTree>
    <p:extLst>
      <p:ext uri="{BB962C8B-B14F-4D97-AF65-F5344CB8AC3E}">
        <p14:creationId xmlns:p14="http://schemas.microsoft.com/office/powerpoint/2010/main" val="132216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de-DE" sz="3600" i="1" dirty="0" smtClean="0">
                <a:solidFill>
                  <a:schemeClr val="accent3">
                    <a:lumMod val="50000"/>
                  </a:schemeClr>
                </a:solidFill>
              </a:rPr>
              <a:t>„Die Würfel sind gefallen“</a:t>
            </a:r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für Mediation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1419"/>
            <a:ext cx="4038600" cy="2703525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038600" cy="2703525"/>
          </a:xfrm>
        </p:spPr>
      </p:pic>
    </p:spTree>
    <p:extLst>
      <p:ext uri="{BB962C8B-B14F-4D97-AF65-F5344CB8AC3E}">
        <p14:creationId xmlns:p14="http://schemas.microsoft.com/office/powerpoint/2010/main" val="8251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r>
              <a:rPr lang="de-DE" sz="3600" i="1" dirty="0" smtClean="0">
                <a:solidFill>
                  <a:schemeClr val="accent3">
                    <a:lumMod val="50000"/>
                  </a:schemeClr>
                </a:solidFill>
              </a:rPr>
              <a:t>„Die </a:t>
            </a:r>
            <a:r>
              <a:rPr lang="de-DE" sz="3600" i="1" dirty="0">
                <a:solidFill>
                  <a:schemeClr val="accent3">
                    <a:lumMod val="50000"/>
                  </a:schemeClr>
                </a:solidFill>
              </a:rPr>
              <a:t>Würfel sind </a:t>
            </a:r>
            <a:r>
              <a:rPr lang="de-DE" sz="3600" i="1" dirty="0" smtClean="0">
                <a:solidFill>
                  <a:schemeClr val="accent3">
                    <a:lumMod val="50000"/>
                  </a:schemeClr>
                </a:solidFill>
              </a:rPr>
              <a:t>gefallen“</a:t>
            </a:r>
            <a:r>
              <a:rPr lang="de-DE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für modernen Konfliktservice</a:t>
            </a:r>
            <a:b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038600" cy="2703525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038600" cy="2703525"/>
          </a:xfrm>
        </p:spPr>
      </p:pic>
    </p:spTree>
    <p:extLst>
      <p:ext uri="{BB962C8B-B14F-4D97-AF65-F5344CB8AC3E}">
        <p14:creationId xmlns:p14="http://schemas.microsoft.com/office/powerpoint/2010/main" val="22686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Bildschirmpräsentation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1_Larissa</vt:lpstr>
      <vt:lpstr>Larissa</vt:lpstr>
      <vt:lpstr>3_Larissa</vt:lpstr>
      <vt:lpstr>5_Larissa</vt:lpstr>
      <vt:lpstr>6_Larissa</vt:lpstr>
      <vt:lpstr>        MEDIATION und  KONFLIKTMANAGEMENT  Türöffner und Stolpersteine --‐  Beobachtungen und Austausch von und mit marktgestaltenden Organisationen unterschiedlicher Branchen       </vt:lpstr>
      <vt:lpstr>Tatsächliche vs. vermutete Konfliktbearbeitung „Konflikte? Haben wir zum Glück eigentlich kaum“  </vt:lpstr>
      <vt:lpstr>Stolpersteine 1-2-3-4-5 </vt:lpstr>
      <vt:lpstr>Stolpersteine 6-7-8-9-10</vt:lpstr>
      <vt:lpstr>Türöffner 1-2-3-4-5 </vt:lpstr>
      <vt:lpstr>Türöffner 6-7-8-9-10 </vt:lpstr>
      <vt:lpstr>  „Befasst, gedreht und gewendet“ </vt:lpstr>
      <vt:lpstr>„Die Würfel sind gefallen“ für Mediation</vt:lpstr>
      <vt:lpstr>„Die Würfel sind gefallen“ für modernen Konfliktservice </vt:lpstr>
      <vt:lpstr>„…griffig, handhabbar und (fast) rund.“</vt:lpstr>
      <vt:lpstr>Klippen der Kommunikation</vt:lpstr>
      <vt:lpstr>PowerPoint-Präsentation</vt:lpstr>
      <vt:lpstr>Die Haltung gegenüber einer Haltung  „Mediation? – mhmm, das nennen wir bei uns nicht so…“   </vt:lpstr>
      <vt:lpstr>7 Ziele    </vt:lpstr>
      <vt:lpstr>7 Wege   </vt:lpstr>
      <vt:lpstr>Mediationsvereinbarungen „Bindend? Vollstreckbar? Nachhaltig wirkend?“</vt:lpstr>
      <vt:lpstr>  Herzlichen Dank fürS TEILNEHMEN!   Thomas Kramer MBA (Univ.), Wirtschaftsmediator (IHK) KVMO Konfliktmanagement Verhandlungsführung Mediation Ombud  thomas.kramer.mediation@gmail.com mobil: 0163-1836555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Thomas</dc:creator>
  <cp:lastModifiedBy>Thomas Kramer</cp:lastModifiedBy>
  <cp:revision>70</cp:revision>
  <dcterms:created xsi:type="dcterms:W3CDTF">2012-10-03T14:37:25Z</dcterms:created>
  <dcterms:modified xsi:type="dcterms:W3CDTF">2013-02-07T00:39:03Z</dcterms:modified>
</cp:coreProperties>
</file>